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Playfair Display"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499530772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49953077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499530772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499530772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d499530772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d499530772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d499530772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d499530772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499530772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d49953077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d499530772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d49953077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499530772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49953077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d499530772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d49953077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d49953077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d49953077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d499530772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d49953077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Church of Jesus Christ of Latter-day Saints. “Parables of Jesus: Parable of the Good Samaritan.” </a:t>
            </a:r>
            <a:r>
              <a:rPr lang="en" i="1">
                <a:solidFill>
                  <a:schemeClr val="dk1"/>
                </a:solidFill>
              </a:rPr>
              <a:t>YouTube</a:t>
            </a:r>
            <a:r>
              <a:rPr lang="en">
                <a:solidFill>
                  <a:schemeClr val="dk1"/>
                </a:solidFill>
              </a:rPr>
              <a:t>, YouTube, 26 September 2019, https://www.youtube-nocookie.com/embed/53Pqw20xK10?playlist=53Pqw20xK10&amp;autoplay=1&amp;iv_load_policy=3&amp;loop=1&amp;modestbranding=1&amp;start=. Accessed 12 January 2023.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d499530772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d499530772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499530772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d49953077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ElissaSurabianArt. “Emotions Color Wheel Art Print.” </a:t>
            </a:r>
            <a:r>
              <a:rPr lang="en" i="1">
                <a:solidFill>
                  <a:schemeClr val="dk1"/>
                </a:solidFill>
              </a:rPr>
              <a:t>Etsy</a:t>
            </a:r>
            <a:r>
              <a:rPr lang="en">
                <a:solidFill>
                  <a:schemeClr val="dk1"/>
                </a:solidFill>
              </a:rPr>
              <a:t>, ElissaSurabianArt, https://www.etsy.com/ca/listing/990728633/emotions-color-wheel-art-print?gpla=1&amp;gao=1&amp;&amp;utm_source=google&amp;utm_medium=cpc&amp;utm_campaign=shopping_ca_en_ca_c-art_and_collectibles-other&amp;utm_custom1=_k_CjwKCAiAk--dBhABEiwAchIwkfI9jOce2sdSI5kgfBBdjARn-Xjb6pSAejhMc. Accessed 12 January 2023.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d499530772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d499530772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53Pqw20xK1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World Day of the Sick 2023</a:t>
            </a:r>
            <a:endParaRPr/>
          </a:p>
        </p:txBody>
      </p:sp>
      <p:pic>
        <p:nvPicPr>
          <p:cNvPr id="69" name="Google Shape;69;p13"/>
          <p:cNvPicPr preferRelativeResize="0"/>
          <p:nvPr/>
        </p:nvPicPr>
        <p:blipFill>
          <a:blip r:embed="rId3">
            <a:alphaModFix/>
          </a:blip>
          <a:stretch>
            <a:fillRect/>
          </a:stretch>
        </p:blipFill>
        <p:spPr>
          <a:xfrm>
            <a:off x="2954525" y="2039475"/>
            <a:ext cx="2876763" cy="2848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0" y="-197000"/>
            <a:ext cx="4572000" cy="1707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BEING A GOOD SAMARITAN</a:t>
            </a:r>
            <a:endParaRPr/>
          </a:p>
        </p:txBody>
      </p:sp>
      <p:sp>
        <p:nvSpPr>
          <p:cNvPr id="135" name="Google Shape;135;p22"/>
          <p:cNvSpPr txBox="1">
            <a:spLocks noGrp="1"/>
          </p:cNvSpPr>
          <p:nvPr>
            <p:ph type="body" idx="2"/>
          </p:nvPr>
        </p:nvSpPr>
        <p:spPr>
          <a:xfrm>
            <a:off x="4863300" y="876600"/>
            <a:ext cx="3837000" cy="717300"/>
          </a:xfrm>
          <a:prstGeom prst="rect">
            <a:avLst/>
          </a:prstGeom>
        </p:spPr>
        <p:txBody>
          <a:bodyPr spcFirstLastPara="1" wrap="square" lIns="91425" tIns="91425" rIns="91425" bIns="91425" anchor="ctr" anchorCtr="0">
            <a:normAutofit lnSpcReduction="20000"/>
          </a:bodyPr>
          <a:lstStyle/>
          <a:p>
            <a:pPr marL="0" lvl="0" indent="0" algn="l" rtl="0">
              <a:spcBef>
                <a:spcPts val="0"/>
              </a:spcBef>
              <a:spcAft>
                <a:spcPts val="1200"/>
              </a:spcAft>
              <a:buNone/>
            </a:pPr>
            <a:r>
              <a:rPr lang="en"/>
              <a:t>What small steps can we take to be a Good Samaritan? </a:t>
            </a:r>
            <a:endParaRPr/>
          </a:p>
        </p:txBody>
      </p:sp>
      <p:sp>
        <p:nvSpPr>
          <p:cNvPr id="136" name="Google Shape;136;p22"/>
          <p:cNvSpPr txBox="1">
            <a:spLocks noGrp="1"/>
          </p:cNvSpPr>
          <p:nvPr>
            <p:ph type="subTitle" idx="1"/>
          </p:nvPr>
        </p:nvSpPr>
        <p:spPr>
          <a:xfrm>
            <a:off x="566750" y="2200550"/>
            <a:ext cx="1560300" cy="12741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t>Gives others hope that our world can be and do better</a:t>
            </a:r>
            <a:endParaRPr/>
          </a:p>
        </p:txBody>
      </p:sp>
      <p:sp>
        <p:nvSpPr>
          <p:cNvPr id="137" name="Google Shape;137;p22"/>
          <p:cNvSpPr txBox="1">
            <a:spLocks noGrp="1"/>
          </p:cNvSpPr>
          <p:nvPr>
            <p:ph type="body" idx="2"/>
          </p:nvPr>
        </p:nvSpPr>
        <p:spPr>
          <a:xfrm>
            <a:off x="4901900" y="1410625"/>
            <a:ext cx="3837000" cy="29439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accent4"/>
              </a:buClr>
              <a:buSzPts val="1800"/>
              <a:buAutoNum type="arabicPeriod"/>
            </a:pPr>
            <a:r>
              <a:rPr lang="en">
                <a:solidFill>
                  <a:schemeClr val="accent4"/>
                </a:solidFill>
              </a:rPr>
              <a:t>Choose not to look away</a:t>
            </a:r>
            <a:endParaRPr>
              <a:solidFill>
                <a:schemeClr val="accent4"/>
              </a:solidFill>
            </a:endParaRPr>
          </a:p>
          <a:p>
            <a:pPr marL="457200" lvl="0" indent="-342900" algn="l" rtl="0">
              <a:spcBef>
                <a:spcPts val="0"/>
              </a:spcBef>
              <a:spcAft>
                <a:spcPts val="0"/>
              </a:spcAft>
              <a:buClr>
                <a:schemeClr val="accent4"/>
              </a:buClr>
              <a:buSzPts val="1800"/>
              <a:buAutoNum type="arabicPeriod"/>
            </a:pPr>
            <a:r>
              <a:rPr lang="en">
                <a:solidFill>
                  <a:schemeClr val="accent4"/>
                </a:solidFill>
              </a:rPr>
              <a:t>Be tolerant</a:t>
            </a:r>
            <a:endParaRPr>
              <a:solidFill>
                <a:schemeClr val="accent4"/>
              </a:solidFill>
            </a:endParaRPr>
          </a:p>
          <a:p>
            <a:pPr marL="457200" lvl="0" indent="-342900" algn="l" rtl="0">
              <a:spcBef>
                <a:spcPts val="0"/>
              </a:spcBef>
              <a:spcAft>
                <a:spcPts val="0"/>
              </a:spcAft>
              <a:buClr>
                <a:schemeClr val="accent4"/>
              </a:buClr>
              <a:buSzPts val="1800"/>
              <a:buAutoNum type="arabicPeriod"/>
            </a:pPr>
            <a:r>
              <a:rPr lang="en">
                <a:solidFill>
                  <a:schemeClr val="accent4"/>
                </a:solidFill>
              </a:rPr>
              <a:t>View others as your neighbour</a:t>
            </a:r>
            <a:endParaRPr>
              <a:solidFill>
                <a:schemeClr val="accent4"/>
              </a:solidFill>
            </a:endParaRPr>
          </a:p>
          <a:p>
            <a:pPr marL="457200" lvl="0" indent="-342900" algn="l" rtl="0">
              <a:spcBef>
                <a:spcPts val="0"/>
              </a:spcBef>
              <a:spcAft>
                <a:spcPts val="0"/>
              </a:spcAft>
              <a:buClr>
                <a:schemeClr val="accent4"/>
              </a:buClr>
              <a:buSzPts val="1800"/>
              <a:buAutoNum type="arabicPeriod"/>
            </a:pPr>
            <a:r>
              <a:rPr lang="en">
                <a:solidFill>
                  <a:schemeClr val="accent4"/>
                </a:solidFill>
              </a:rPr>
              <a:t>Don’t hesitate to reach out first</a:t>
            </a:r>
            <a:endParaRPr>
              <a:solidFill>
                <a:schemeClr val="accent4"/>
              </a:solidFill>
            </a:endParaRPr>
          </a:p>
          <a:p>
            <a:pPr marL="457200" lvl="0" indent="-342900" algn="l" rtl="0">
              <a:spcBef>
                <a:spcPts val="0"/>
              </a:spcBef>
              <a:spcAft>
                <a:spcPts val="0"/>
              </a:spcAft>
              <a:buClr>
                <a:schemeClr val="accent4"/>
              </a:buClr>
              <a:buSzPts val="1800"/>
              <a:buAutoNum type="arabicPeriod"/>
            </a:pPr>
            <a:r>
              <a:rPr lang="en">
                <a:solidFill>
                  <a:schemeClr val="accent4"/>
                </a:solidFill>
              </a:rPr>
              <a:t>Put aside selfish thoughts</a:t>
            </a:r>
            <a:endParaRPr>
              <a:solidFill>
                <a:schemeClr val="accent4"/>
              </a:solidFill>
            </a:endParaRPr>
          </a:p>
        </p:txBody>
      </p:sp>
      <p:sp>
        <p:nvSpPr>
          <p:cNvPr id="138" name="Google Shape;138;p22"/>
          <p:cNvSpPr txBox="1">
            <a:spLocks noGrp="1"/>
          </p:cNvSpPr>
          <p:nvPr>
            <p:ph type="subTitle" idx="1"/>
          </p:nvPr>
        </p:nvSpPr>
        <p:spPr>
          <a:xfrm>
            <a:off x="2454200" y="2276750"/>
            <a:ext cx="1749300" cy="1220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Could restore someone’s faith in humanity</a:t>
            </a:r>
            <a:endParaRPr/>
          </a:p>
        </p:txBody>
      </p:sp>
      <p:sp>
        <p:nvSpPr>
          <p:cNvPr id="139" name="Google Shape;139;p22"/>
          <p:cNvSpPr txBox="1">
            <a:spLocks noGrp="1"/>
          </p:cNvSpPr>
          <p:nvPr>
            <p:ph type="subTitle" idx="1"/>
          </p:nvPr>
        </p:nvSpPr>
        <p:spPr>
          <a:xfrm>
            <a:off x="393950" y="4075800"/>
            <a:ext cx="3917700" cy="122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This kind act could motivate them to pay it forward</a:t>
            </a:r>
            <a:endParaRPr/>
          </a:p>
        </p:txBody>
      </p:sp>
      <p:cxnSp>
        <p:nvCxnSpPr>
          <p:cNvPr id="140" name="Google Shape;140;p22"/>
          <p:cNvCxnSpPr/>
          <p:nvPr/>
        </p:nvCxnSpPr>
        <p:spPr>
          <a:xfrm>
            <a:off x="1062525" y="1574550"/>
            <a:ext cx="252000" cy="608700"/>
          </a:xfrm>
          <a:prstGeom prst="straightConnector1">
            <a:avLst/>
          </a:prstGeom>
          <a:noFill/>
          <a:ln w="19050" cap="flat" cmpd="sng">
            <a:solidFill>
              <a:schemeClr val="accent4"/>
            </a:solidFill>
            <a:prstDash val="solid"/>
            <a:round/>
            <a:headEnd type="none" w="med" len="med"/>
            <a:tailEnd type="triangle" w="med" len="med"/>
          </a:ln>
        </p:spPr>
      </p:cxnSp>
      <p:cxnSp>
        <p:nvCxnSpPr>
          <p:cNvPr id="141" name="Google Shape;141;p22"/>
          <p:cNvCxnSpPr/>
          <p:nvPr/>
        </p:nvCxnSpPr>
        <p:spPr>
          <a:xfrm flipH="1">
            <a:off x="3212000" y="1480075"/>
            <a:ext cx="189000" cy="714000"/>
          </a:xfrm>
          <a:prstGeom prst="straightConnector1">
            <a:avLst/>
          </a:prstGeom>
          <a:noFill/>
          <a:ln w="19050" cap="flat" cmpd="sng">
            <a:solidFill>
              <a:schemeClr val="accent4"/>
            </a:solidFill>
            <a:prstDash val="solid"/>
            <a:round/>
            <a:headEnd type="none" w="med" len="med"/>
            <a:tailEnd type="triangle" w="med" len="med"/>
          </a:ln>
        </p:spPr>
      </p:cxnSp>
      <p:cxnSp>
        <p:nvCxnSpPr>
          <p:cNvPr id="142" name="Google Shape;142;p22"/>
          <p:cNvCxnSpPr/>
          <p:nvPr/>
        </p:nvCxnSpPr>
        <p:spPr>
          <a:xfrm>
            <a:off x="1763475" y="3516475"/>
            <a:ext cx="619200" cy="304500"/>
          </a:xfrm>
          <a:prstGeom prst="straightConnector1">
            <a:avLst/>
          </a:prstGeom>
          <a:noFill/>
          <a:ln w="19050" cap="flat" cmpd="sng">
            <a:solidFill>
              <a:schemeClr val="accent4"/>
            </a:solidFill>
            <a:prstDash val="solid"/>
            <a:round/>
            <a:headEnd type="none" w="med" len="med"/>
            <a:tailEnd type="none" w="med" len="med"/>
          </a:ln>
        </p:spPr>
      </p:cxnSp>
      <p:cxnSp>
        <p:nvCxnSpPr>
          <p:cNvPr id="143" name="Google Shape;143;p22"/>
          <p:cNvCxnSpPr/>
          <p:nvPr/>
        </p:nvCxnSpPr>
        <p:spPr>
          <a:xfrm flipH="1">
            <a:off x="2382925" y="3516475"/>
            <a:ext cx="619200" cy="304500"/>
          </a:xfrm>
          <a:prstGeom prst="straightConnector1">
            <a:avLst/>
          </a:prstGeom>
          <a:noFill/>
          <a:ln w="19050" cap="flat" cmpd="sng">
            <a:solidFill>
              <a:schemeClr val="accent4"/>
            </a:solidFill>
            <a:prstDash val="solid"/>
            <a:round/>
            <a:headEnd type="none" w="med" len="med"/>
            <a:tailEnd type="none" w="med" len="med"/>
          </a:ln>
        </p:spPr>
      </p:cxnSp>
      <p:cxnSp>
        <p:nvCxnSpPr>
          <p:cNvPr id="144" name="Google Shape;144;p22"/>
          <p:cNvCxnSpPr>
            <a:endCxn id="139" idx="0"/>
          </p:cNvCxnSpPr>
          <p:nvPr/>
        </p:nvCxnSpPr>
        <p:spPr>
          <a:xfrm flipH="1">
            <a:off x="2352800" y="3820800"/>
            <a:ext cx="19500" cy="255000"/>
          </a:xfrm>
          <a:prstGeom prst="straightConnector1">
            <a:avLst/>
          </a:prstGeom>
          <a:noFill/>
          <a:ln w="19050" cap="flat" cmpd="sng">
            <a:solidFill>
              <a:schemeClr val="accent4"/>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1000"/>
                                        <p:tgtEl>
                                          <p:spTgt spid="140"/>
                                        </p:tgtEl>
                                        <p:attrNameLst>
                                          <p:attrName>ppt_x</p:attrName>
                                        </p:attrNameLst>
                                      </p:cBhvr>
                                      <p:tavLst>
                                        <p:tav tm="0">
                                          <p:val>
                                            <p:strVal val="#ppt_x-1"/>
                                          </p:val>
                                        </p:tav>
                                        <p:tav tm="100000">
                                          <p:val>
                                            <p:strVal val="#ppt_x"/>
                                          </p:val>
                                        </p:tav>
                                      </p:tavLst>
                                    </p:anim>
                                  </p:childTnLst>
                                </p:cTn>
                              </p:par>
                              <p:par>
                                <p:cTn id="12" presetID="1" presetClass="entr" presetSubtype="0" fill="hold" nodeType="with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1000"/>
                                        <p:tgtEl>
                                          <p:spTgt spid="141"/>
                                        </p:tgtEl>
                                        <p:attrNameLst>
                                          <p:attrName>ppt_x</p:attrName>
                                        </p:attrNameLst>
                                      </p:cBhvr>
                                      <p:tavLst>
                                        <p:tav tm="0">
                                          <p:val>
                                            <p:strVal val="#ppt_x+1"/>
                                          </p:val>
                                        </p:tav>
                                        <p:tav tm="100000">
                                          <p:val>
                                            <p:strVal val="#ppt_x"/>
                                          </p:val>
                                        </p:tav>
                                      </p:tavLst>
                                    </p:anim>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9"/>
                                        </p:tgtEl>
                                        <p:attrNameLst>
                                          <p:attrName>style.visibility</p:attrName>
                                        </p:attrNameLst>
                                      </p:cBhvr>
                                      <p:to>
                                        <p:strVal val="visible"/>
                                      </p:to>
                                    </p:set>
                                    <p:anim calcmode="lin" valueType="num">
                                      <p:cBhvr additive="base">
                                        <p:cTn id="33" dur="1000"/>
                                        <p:tgtEl>
                                          <p:spTgt spid="1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7"/>
                                        </p:tgtEl>
                                        <p:attrNameLst>
                                          <p:attrName>style.visibility</p:attrName>
                                        </p:attrNameLst>
                                      </p:cBhvr>
                                      <p:to>
                                        <p:strVal val="visible"/>
                                      </p:to>
                                    </p:set>
                                    <p:anim calcmode="lin" valueType="num">
                                      <p:cBhvr additive="base">
                                        <p:cTn id="42" dur="10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Pope Francis’ Key Takeaway #2</a:t>
            </a:r>
            <a:endParaRPr/>
          </a:p>
        </p:txBody>
      </p:sp>
      <p:sp>
        <p:nvSpPr>
          <p:cNvPr id="150" name="Google Shape;150;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World Day of the Sick calls for prayer and closeness towards those who suffer. Yet it also aims to raise the awareness of God’s people, healthcare institutions and civil society with regard to a new way of moving forward together… </a:t>
            </a:r>
            <a:endParaRPr/>
          </a:p>
          <a:p>
            <a:pPr marL="0" lvl="0" indent="0" algn="l" rtl="0">
              <a:spcBef>
                <a:spcPts val="1200"/>
              </a:spcBef>
              <a:spcAft>
                <a:spcPts val="1200"/>
              </a:spcAft>
              <a:buNone/>
            </a:pPr>
            <a:r>
              <a:rPr lang="en"/>
              <a:t>Indeed, the conclusion of the parable of the Good Samaritan suggests how the exercise of fraternity, which began as a face-to-face encounter, can be expanded into organized care. The elements of the inn, the innkeeper, the money and the promise to remain informed of the situation (cf. Lk 10:34-35) all point to the commitment of healthcare and social workers, family members and volunteers, through whom good stands up in the face of evil every day, in every part of the world.”</a:t>
            </a:r>
            <a:endParaRPr/>
          </a:p>
        </p:txBody>
      </p:sp>
      <p:sp>
        <p:nvSpPr>
          <p:cNvPr id="151" name="Google Shape;151;p23"/>
          <p:cNvSpPr txBox="1">
            <a:spLocks noGrp="1"/>
          </p:cNvSpPr>
          <p:nvPr>
            <p:ph type="body" idx="1"/>
          </p:nvPr>
        </p:nvSpPr>
        <p:spPr>
          <a:xfrm>
            <a:off x="133800" y="4598975"/>
            <a:ext cx="8876400" cy="3858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0" y="2412550"/>
            <a:ext cx="4572000" cy="170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ctr" rtl="0">
              <a:spcBef>
                <a:spcPts val="0"/>
              </a:spcBef>
              <a:spcAft>
                <a:spcPts val="0"/>
              </a:spcAft>
              <a:buNone/>
            </a:pPr>
            <a:r>
              <a:rPr lang="en"/>
              <a:t>HEALTHCARE</a:t>
            </a:r>
            <a:endParaRPr/>
          </a:p>
          <a:p>
            <a:pPr marL="0" lvl="0" indent="0" algn="ctr" rtl="0">
              <a:spcBef>
                <a:spcPts val="0"/>
              </a:spcBef>
              <a:spcAft>
                <a:spcPts val="0"/>
              </a:spcAft>
              <a:buNone/>
            </a:pPr>
            <a:r>
              <a:rPr lang="en"/>
              <a:t>WORKERS</a:t>
            </a:r>
            <a:endParaRPr/>
          </a:p>
          <a:p>
            <a:pPr marL="0" lvl="0" indent="0" algn="ctr" rtl="0">
              <a:spcBef>
                <a:spcPts val="0"/>
              </a:spcBef>
              <a:spcAft>
                <a:spcPts val="0"/>
              </a:spcAft>
              <a:buNone/>
            </a:pPr>
            <a:r>
              <a:rPr lang="en"/>
              <a:t>=</a:t>
            </a:r>
            <a:endParaRPr/>
          </a:p>
          <a:p>
            <a:pPr marL="0" lvl="0" indent="0" algn="ctr" rtl="0">
              <a:spcBef>
                <a:spcPts val="0"/>
              </a:spcBef>
              <a:spcAft>
                <a:spcPts val="0"/>
              </a:spcAft>
              <a:buNone/>
            </a:pPr>
            <a:r>
              <a:rPr lang="en"/>
              <a:t>GOOD SAMARITANS</a:t>
            </a:r>
            <a:endParaRPr/>
          </a:p>
        </p:txBody>
      </p:sp>
      <p:sp>
        <p:nvSpPr>
          <p:cNvPr id="157" name="Google Shape;157;p24"/>
          <p:cNvSpPr txBox="1">
            <a:spLocks noGrp="1"/>
          </p:cNvSpPr>
          <p:nvPr>
            <p:ph type="body" idx="2"/>
          </p:nvPr>
        </p:nvSpPr>
        <p:spPr>
          <a:xfrm>
            <a:off x="4863300" y="495600"/>
            <a:ext cx="3837000" cy="3669000"/>
          </a:xfrm>
          <a:prstGeom prst="rect">
            <a:avLst/>
          </a:prstGeom>
        </p:spPr>
        <p:txBody>
          <a:bodyPr spcFirstLastPara="1" wrap="square" lIns="91425" tIns="91425" rIns="91425" bIns="91425" anchor="ctr" anchorCtr="0">
            <a:normAutofit fontScale="92500" lnSpcReduction="20000"/>
          </a:bodyPr>
          <a:lstStyle/>
          <a:p>
            <a:pPr marL="457200" lvl="0" indent="-334327" algn="l" rtl="0">
              <a:spcBef>
                <a:spcPts val="0"/>
              </a:spcBef>
              <a:spcAft>
                <a:spcPts val="0"/>
              </a:spcAft>
              <a:buSzPct val="100000"/>
              <a:buAutoNum type="arabicPeriod"/>
            </a:pPr>
            <a:r>
              <a:rPr lang="en"/>
              <a:t>Referring back to the list of actions that the Good Samaritan did for the injured man, can you think of similar examples of what a healthcare worker would do to care for the sick?</a:t>
            </a:r>
            <a:endParaRPr/>
          </a:p>
          <a:p>
            <a:pPr marL="457200" lvl="0" indent="0" algn="l" rtl="0">
              <a:spcBef>
                <a:spcPts val="1200"/>
              </a:spcBef>
              <a:spcAft>
                <a:spcPts val="0"/>
              </a:spcAft>
              <a:buNone/>
            </a:pPr>
            <a:endParaRPr sz="1050"/>
          </a:p>
          <a:p>
            <a:pPr marL="457200" lvl="0" indent="-334327" algn="l" rtl="0">
              <a:spcBef>
                <a:spcPts val="1200"/>
              </a:spcBef>
              <a:spcAft>
                <a:spcPts val="0"/>
              </a:spcAft>
              <a:buSzPct val="100000"/>
              <a:buAutoNum type="arabicPeriod"/>
            </a:pPr>
            <a:r>
              <a:rPr lang="en"/>
              <a:t>Can anyone share a story of a healthcare worker who took good care of you while you were sick or injured or who went above and beyond to help others to feel better?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0" y="15369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THANK</a:t>
            </a:r>
            <a:endParaRPr/>
          </a:p>
          <a:p>
            <a:pPr marL="0" lvl="0" indent="0" algn="ctr" rtl="0">
              <a:spcBef>
                <a:spcPts val="0"/>
              </a:spcBef>
              <a:spcAft>
                <a:spcPts val="0"/>
              </a:spcAft>
              <a:buNone/>
            </a:pPr>
            <a:r>
              <a:rPr lang="en"/>
              <a:t>YOU </a:t>
            </a:r>
            <a:endParaRPr/>
          </a:p>
          <a:p>
            <a:pPr marL="0" lvl="0" indent="0" algn="ctr" rtl="0">
              <a:spcBef>
                <a:spcPts val="0"/>
              </a:spcBef>
              <a:spcAft>
                <a:spcPts val="0"/>
              </a:spcAft>
              <a:buNone/>
            </a:pPr>
            <a:r>
              <a:rPr lang="en"/>
              <a:t>CARDS</a:t>
            </a:r>
            <a:endParaRPr/>
          </a:p>
        </p:txBody>
      </p:sp>
      <p:sp>
        <p:nvSpPr>
          <p:cNvPr id="163" name="Google Shape;163;p25"/>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Write a thank you message to a general healthcare worker. </a:t>
            </a:r>
            <a:endParaRPr/>
          </a:p>
          <a:p>
            <a:pPr marL="0" lvl="0" indent="0" algn="ctr" rtl="0">
              <a:spcBef>
                <a:spcPts val="1200"/>
              </a:spcBef>
              <a:spcAft>
                <a:spcPts val="0"/>
              </a:spcAft>
              <a:buNone/>
            </a:pPr>
            <a:endParaRPr/>
          </a:p>
          <a:p>
            <a:pPr marL="0" lvl="0" indent="0" algn="ctr" rtl="0">
              <a:spcBef>
                <a:spcPts val="1200"/>
              </a:spcBef>
              <a:spcAft>
                <a:spcPts val="1200"/>
              </a:spcAft>
              <a:buNone/>
            </a:pPr>
            <a:r>
              <a:rPr lang="en"/>
              <a:t>Try to thank a healthcare worker for a specific action, just like the ones the Good Samaritan did for the injured man.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0" y="22227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PRAYER </a:t>
            </a:r>
            <a:endParaRPr/>
          </a:p>
          <a:p>
            <a:pPr marL="0" lvl="0" indent="0" algn="ctr" rtl="0">
              <a:spcBef>
                <a:spcPts val="0"/>
              </a:spcBef>
              <a:spcAft>
                <a:spcPts val="0"/>
              </a:spcAft>
              <a:buNone/>
            </a:pPr>
            <a:r>
              <a:rPr lang="en"/>
              <a:t>INTENTIONS </a:t>
            </a:r>
            <a:endParaRPr/>
          </a:p>
          <a:p>
            <a:pPr marL="0" lvl="0" indent="0" algn="ctr" rtl="0">
              <a:spcBef>
                <a:spcPts val="0"/>
              </a:spcBef>
              <a:spcAft>
                <a:spcPts val="0"/>
              </a:spcAft>
              <a:buNone/>
            </a:pPr>
            <a:r>
              <a:rPr lang="en"/>
              <a:t>FOR </a:t>
            </a:r>
            <a:endParaRPr/>
          </a:p>
          <a:p>
            <a:pPr marL="0" lvl="0" indent="0" algn="ctr" rtl="0">
              <a:spcBef>
                <a:spcPts val="0"/>
              </a:spcBef>
              <a:spcAft>
                <a:spcPts val="0"/>
              </a:spcAft>
              <a:buNone/>
            </a:pPr>
            <a:r>
              <a:rPr lang="en"/>
              <a:t>HEALTHCARE</a:t>
            </a:r>
            <a:endParaRPr/>
          </a:p>
          <a:p>
            <a:pPr marL="0" lvl="0" indent="0" algn="ctr" rtl="0">
              <a:spcBef>
                <a:spcPts val="0"/>
              </a:spcBef>
              <a:spcAft>
                <a:spcPts val="0"/>
              </a:spcAft>
              <a:buNone/>
            </a:pPr>
            <a:r>
              <a:rPr lang="en"/>
              <a:t>WORKERS</a:t>
            </a:r>
            <a:endParaRPr/>
          </a:p>
        </p:txBody>
      </p:sp>
      <p:sp>
        <p:nvSpPr>
          <p:cNvPr id="169" name="Google Shape;169;p26"/>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n"/>
              <a:t>We pray for healthcare workers who _______________________________________ each day to care for the sick and injured. </a:t>
            </a:r>
            <a:endParaRPr/>
          </a:p>
          <a:p>
            <a:pPr marL="0" lvl="0" indent="0" algn="l" rtl="0">
              <a:spcBef>
                <a:spcPts val="1200"/>
              </a:spcBef>
              <a:spcAft>
                <a:spcPts val="0"/>
              </a:spcAft>
              <a:buNone/>
            </a:pPr>
            <a:endParaRPr sz="1050"/>
          </a:p>
          <a:p>
            <a:pPr marL="0" lvl="0" indent="0" algn="l" rtl="0">
              <a:spcBef>
                <a:spcPts val="1200"/>
              </a:spcBef>
              <a:spcAft>
                <a:spcPts val="0"/>
              </a:spcAft>
              <a:buNone/>
            </a:pPr>
            <a:r>
              <a:rPr lang="en"/>
              <a:t>We pray that God will bless and help them by _____________________________. </a:t>
            </a:r>
            <a:endParaRPr/>
          </a:p>
          <a:p>
            <a:pPr marL="0" lvl="0" indent="0" algn="l" rtl="0">
              <a:spcBef>
                <a:spcPts val="1200"/>
              </a:spcBef>
              <a:spcAft>
                <a:spcPts val="0"/>
              </a:spcAft>
              <a:buNone/>
            </a:pPr>
            <a:endParaRPr sz="1000"/>
          </a:p>
          <a:p>
            <a:pPr marL="0" lvl="0" indent="0" algn="l" rtl="0">
              <a:spcBef>
                <a:spcPts val="1200"/>
              </a:spcBef>
              <a:spcAft>
                <a:spcPts val="0"/>
              </a:spcAft>
              <a:buNone/>
            </a:pPr>
            <a:r>
              <a:rPr lang="en"/>
              <a:t>For this we pray to the Lord.</a:t>
            </a:r>
            <a:endParaRPr/>
          </a:p>
          <a:p>
            <a:pPr marL="0" lvl="0" indent="0" algn="l" rtl="0">
              <a:spcBef>
                <a:spcPts val="1200"/>
              </a:spcBef>
              <a:spcAft>
                <a:spcPts val="1200"/>
              </a:spcAft>
              <a:buNone/>
            </a:pPr>
            <a:r>
              <a:rPr lang="en">
                <a:solidFill>
                  <a:schemeClr val="accent4"/>
                </a:solidFill>
              </a:rPr>
              <a:t>R: Lord, hear our prayer.</a:t>
            </a:r>
            <a:endParaRPr>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Pope Francis’ Message </a:t>
            </a:r>
            <a:endParaRPr/>
          </a:p>
        </p:txBody>
      </p:sp>
      <p:sp>
        <p:nvSpPr>
          <p:cNvPr id="75" name="Google Shape;75;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“Illness is part of our human condition. Yet, if illness is experienced in isolation and abandonment, unaccompanied by care and compassion, </a:t>
            </a:r>
            <a:r>
              <a:rPr lang="en">
                <a:solidFill>
                  <a:schemeClr val="accent6"/>
                </a:solidFill>
              </a:rPr>
              <a:t>it can become inhumane</a:t>
            </a:r>
            <a:r>
              <a:rPr lang="en"/>
              <a:t>…It is precisely in such moments that we see </a:t>
            </a:r>
            <a:r>
              <a:rPr lang="en" b="1" i="1">
                <a:solidFill>
                  <a:schemeClr val="accent6"/>
                </a:solidFill>
              </a:rPr>
              <a:t>how</a:t>
            </a:r>
            <a:r>
              <a:rPr lang="en"/>
              <a:t> we are walking together: whether we are </a:t>
            </a:r>
            <a:r>
              <a:rPr lang="en">
                <a:solidFill>
                  <a:schemeClr val="accent6"/>
                </a:solidFill>
              </a:rPr>
              <a:t>truly companions on the journey</a:t>
            </a:r>
            <a:r>
              <a:rPr lang="en"/>
              <a:t>, or merely individuals on the same path, looking after our own interests and leaving others to “make do”.”</a:t>
            </a:r>
            <a:endParaRPr/>
          </a:p>
          <a:p>
            <a:pPr marL="0" lvl="0" indent="0" algn="ctr" rtl="0">
              <a:spcBef>
                <a:spcPts val="1200"/>
              </a:spcBef>
              <a:spcAft>
                <a:spcPts val="1200"/>
              </a:spcAft>
              <a:buNone/>
            </a:pPr>
            <a:r>
              <a:rPr lang="en"/>
              <a:t>He invites us “to reflect on the fact that it is especially through the experience of vulnerability and illness that we can learn to walk together according to the style of God, which is closeness, compassion, and tenderness”.</a:t>
            </a:r>
            <a:endParaRPr/>
          </a:p>
        </p:txBody>
      </p:sp>
      <p:sp>
        <p:nvSpPr>
          <p:cNvPr id="76" name="Google Shape;76;p14"/>
          <p:cNvSpPr txBox="1">
            <a:spLocks noGrp="1"/>
          </p:cNvSpPr>
          <p:nvPr>
            <p:ph type="body" idx="1"/>
          </p:nvPr>
        </p:nvSpPr>
        <p:spPr>
          <a:xfrm>
            <a:off x="133800" y="4522775"/>
            <a:ext cx="8876400" cy="3858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509550" y="689550"/>
            <a:ext cx="8124900" cy="130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GOOD SAMARITAN</a:t>
            </a:r>
            <a:endParaRPr/>
          </a:p>
          <a:p>
            <a:pPr marL="0" lvl="0" indent="0" algn="ctr" rtl="0">
              <a:spcBef>
                <a:spcPts val="0"/>
              </a:spcBef>
              <a:spcAft>
                <a:spcPts val="0"/>
              </a:spcAft>
              <a:buNone/>
            </a:pPr>
            <a:endParaRPr/>
          </a:p>
        </p:txBody>
      </p:sp>
      <p:pic>
        <p:nvPicPr>
          <p:cNvPr id="82" name="Google Shape;82;p15"/>
          <p:cNvPicPr preferRelativeResize="0"/>
          <p:nvPr/>
        </p:nvPicPr>
        <p:blipFill rotWithShape="1">
          <a:blip r:embed="rId3">
            <a:alphaModFix/>
          </a:blip>
          <a:srcRect b="1845"/>
          <a:stretch/>
        </p:blipFill>
        <p:spPr>
          <a:xfrm>
            <a:off x="1827125" y="1548400"/>
            <a:ext cx="5451400" cy="279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98700" y="2115425"/>
            <a:ext cx="40452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What are some characteristics </a:t>
            </a:r>
            <a:endParaRPr/>
          </a:p>
          <a:p>
            <a:pPr marL="0" lvl="0" indent="0" algn="ctr" rtl="0">
              <a:spcBef>
                <a:spcPts val="0"/>
              </a:spcBef>
              <a:spcAft>
                <a:spcPts val="0"/>
              </a:spcAft>
              <a:buNone/>
            </a:pPr>
            <a:r>
              <a:rPr lang="en"/>
              <a:t>of a Good Samaritan?</a:t>
            </a:r>
            <a:endParaRPr/>
          </a:p>
        </p:txBody>
      </p:sp>
      <p:sp>
        <p:nvSpPr>
          <p:cNvPr id="88" name="Google Shape;88;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List the responses here:</a:t>
            </a:r>
            <a:endParaRPr/>
          </a:p>
          <a:p>
            <a:pPr marL="457200" lvl="0" indent="-342900" algn="l" rtl="0">
              <a:spcBef>
                <a:spcPts val="1200"/>
              </a:spcBef>
              <a:spcAft>
                <a:spcPts val="0"/>
              </a:spcAft>
              <a:buSzPts val="1800"/>
              <a:buChar cha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0" y="1460750"/>
            <a:ext cx="4572000" cy="170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THINK</a:t>
            </a:r>
            <a:endParaRPr/>
          </a:p>
          <a:p>
            <a:pPr marL="0" lvl="0" indent="0" algn="ctr" rtl="0">
              <a:spcBef>
                <a:spcPts val="0"/>
              </a:spcBef>
              <a:spcAft>
                <a:spcPts val="0"/>
              </a:spcAft>
              <a:buNone/>
            </a:pPr>
            <a:r>
              <a:rPr lang="en"/>
              <a:t>PAIR</a:t>
            </a:r>
            <a:endParaRPr/>
          </a:p>
          <a:p>
            <a:pPr marL="0" lvl="0" indent="0" algn="ctr" rtl="0">
              <a:spcBef>
                <a:spcPts val="0"/>
              </a:spcBef>
              <a:spcAft>
                <a:spcPts val="0"/>
              </a:spcAft>
              <a:buNone/>
            </a:pPr>
            <a:r>
              <a:rPr lang="en"/>
              <a:t>SHARE</a:t>
            </a:r>
            <a:endParaRPr/>
          </a:p>
        </p:txBody>
      </p:sp>
      <p:sp>
        <p:nvSpPr>
          <p:cNvPr id="94" name="Google Shape;94;p17"/>
          <p:cNvSpPr txBox="1">
            <a:spLocks noGrp="1"/>
          </p:cNvSpPr>
          <p:nvPr>
            <p:ph type="body" idx="2"/>
          </p:nvPr>
        </p:nvSpPr>
        <p:spPr>
          <a:xfrm>
            <a:off x="4939500" y="4956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AutoNum type="arabicPeriod"/>
            </a:pPr>
            <a:r>
              <a:rPr lang="en"/>
              <a:t>Share a time where you either were a Good Samaritan or you witnessed someone being a Good Samaritan? </a:t>
            </a:r>
            <a:endParaRPr/>
          </a:p>
          <a:p>
            <a:pPr marL="914400" lvl="1" indent="-317500" algn="l" rtl="0">
              <a:spcBef>
                <a:spcPts val="0"/>
              </a:spcBef>
              <a:spcAft>
                <a:spcPts val="0"/>
              </a:spcAft>
              <a:buSzPts val="1400"/>
              <a:buAutoNum type="alphaLcPeriod"/>
            </a:pPr>
            <a:r>
              <a:rPr lang="en"/>
              <a:t>What did you/they do and why?</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
              <a:t>What makes it difficult to be a Good Samaritan?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descr="http://www.mormonchannel.org/watch/series/bible-videos&#10;&#10;A depiction of the Savior's parable of the good Samaritan, in which a man is robbed and beaten by thieves, and a Samaritan shows mercy on him.&#10;&#10;Luke 10: 25-37&#10;&#10;25 And, behold, a certain lawyer stood up, and tempted him, saying, Master, what shall I do to inherit eternal life? &#10;26 He said unto him, What is written in the law? how readest thou? &#10;27 And he answering said, Thou shalt love the Lord thy God with all thy heart , and with all thy soul, and with all thy strength, and with all thy mind; and thy neighbour as thyself. &#10;28 And he said unto him, Thou hast answered right: this do, and thou shalt live . &#10;29 But he, willing to justify himself, said unto Jesus, And who is my neighbour ? &#10;30 And Jesus answering said, A certain man went down from Jerusalem to Jericho, and fell among thieves, which stripped him of his raiment, and wounded him, and departed, leaving him half dead. &#10;31 And by chance there came down a certain priest that way: and when he saw him, he passed by on the other side. &#10;32 And likewise a Levite, when he was at the place, came and looked on him, and passed by on the other side. &#10;33 But a certain Samaritan , as he journeyed, came where he was: and when he saw him, he had compassion on him, &#10;34 And went to him, and bound up his wounds, pouring in oil and wine, and set him on his own beast, and brought him to an inn, and took care of him. &#10;35 And on the morrow when he departed, he took out two pence, and gave them to the host , and said unto him, Take care of him; and whatsoever thou spendest more, when I come again, I will repay thee. &#10;36 Which now of these three, thinkest thou, was neighbour unto him that fell among the thieves? &#10;37 And he said, He that shewed mercy on him. Then said Jesus unto him, Go, and do thou likewise.&#10;&#10;The Church of Jesus Christ of Latter-day Saints&#10;&#10;Subscribe to Mormon Channel for the latest videos: http://bit.ly/1M0iPwY &#10;&#10;Download the Mormon Channel App&#10;iOS: http://bit.ly/1yGRgRU  &#10;Android: http://bit.ly/1ukxbeC &#10;&#10;Follow Mormon Channel&#10;Facebook: https://www.facebook.com/mormonchannel &#10;Twitter: https://twitter.com/mormonchannel &#10;Instagram: https://instagram.com/mormonchannel &#10;Pinterest: https://www.pinterest.com/mormonchannel" title="Parables of Jesus: Parable of the Good Samaritan">
            <a:hlinkClick r:id="rId3"/>
          </p:cNvPr>
          <p:cNvPicPr preferRelativeResize="0"/>
          <p:nvPr/>
        </p:nvPicPr>
        <p:blipFill>
          <a:blip r:embed="rId4">
            <a:alphaModFix/>
          </a:blip>
          <a:stretch>
            <a:fillRect/>
          </a:stretch>
        </p:blipFill>
        <p:spPr>
          <a:xfrm>
            <a:off x="359925" y="195838"/>
            <a:ext cx="6335750" cy="4751825"/>
          </a:xfrm>
          <a:prstGeom prst="rect">
            <a:avLst/>
          </a:prstGeom>
          <a:noFill/>
          <a:ln>
            <a:noFill/>
          </a:ln>
        </p:spPr>
      </p:pic>
      <p:sp>
        <p:nvSpPr>
          <p:cNvPr id="100" name="Google Shape;100;p18"/>
          <p:cNvSpPr txBox="1">
            <a:spLocks noGrp="1"/>
          </p:cNvSpPr>
          <p:nvPr>
            <p:ph type="body" idx="4294967295"/>
          </p:nvPr>
        </p:nvSpPr>
        <p:spPr>
          <a:xfrm>
            <a:off x="7052350" y="1122763"/>
            <a:ext cx="1695900" cy="2898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As you watch the video, take note of all the actions that the Good Samaritan does for the injured man.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0"/>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In your groups, draw two mind maps and jot down how each person </a:t>
            </a:r>
            <a:r>
              <a:rPr lang="en">
                <a:solidFill>
                  <a:schemeClr val="accent6"/>
                </a:solidFill>
              </a:rPr>
              <a:t>felt</a:t>
            </a:r>
            <a:r>
              <a:rPr lang="en"/>
              <a:t> during this encounter.</a:t>
            </a:r>
            <a:endParaRPr/>
          </a:p>
        </p:txBody>
      </p:sp>
      <p:sp>
        <p:nvSpPr>
          <p:cNvPr id="106" name="Google Shape;106;p19"/>
          <p:cNvSpPr/>
          <p:nvPr/>
        </p:nvSpPr>
        <p:spPr>
          <a:xfrm>
            <a:off x="1343100" y="2162700"/>
            <a:ext cx="1937100" cy="1269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1606950" y="2320950"/>
            <a:ext cx="1363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latin typeface="Lato"/>
                <a:ea typeface="Lato"/>
                <a:cs typeface="Lato"/>
                <a:sym typeface="Lato"/>
              </a:rPr>
              <a:t>Good Samaritan</a:t>
            </a:r>
            <a:endParaRPr sz="2000">
              <a:solidFill>
                <a:schemeClr val="lt1"/>
              </a:solidFill>
              <a:latin typeface="Lato"/>
              <a:ea typeface="Lato"/>
              <a:cs typeface="Lato"/>
              <a:sym typeface="Lato"/>
            </a:endParaRPr>
          </a:p>
        </p:txBody>
      </p:sp>
      <p:sp>
        <p:nvSpPr>
          <p:cNvPr id="108" name="Google Shape;108;p19"/>
          <p:cNvSpPr/>
          <p:nvPr/>
        </p:nvSpPr>
        <p:spPr>
          <a:xfrm>
            <a:off x="5830325" y="2162700"/>
            <a:ext cx="1937100" cy="1269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6017975" y="2549550"/>
            <a:ext cx="1549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1"/>
                </a:solidFill>
                <a:latin typeface="Lato"/>
                <a:ea typeface="Lato"/>
                <a:cs typeface="Lato"/>
                <a:sym typeface="Lato"/>
              </a:rPr>
              <a:t>Injured Man</a:t>
            </a:r>
            <a:endParaRPr sz="2000">
              <a:solidFill>
                <a:schemeClr val="lt1"/>
              </a:solidFill>
              <a:latin typeface="Lato"/>
              <a:ea typeface="Lato"/>
              <a:cs typeface="Lato"/>
              <a:sym typeface="Lato"/>
            </a:endParaRPr>
          </a:p>
        </p:txBody>
      </p:sp>
      <p:cxnSp>
        <p:nvCxnSpPr>
          <p:cNvPr id="110" name="Google Shape;110;p19"/>
          <p:cNvCxnSpPr/>
          <p:nvPr/>
        </p:nvCxnSpPr>
        <p:spPr>
          <a:xfrm rot="10800000">
            <a:off x="1005182" y="178548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1" name="Google Shape;111;p19"/>
          <p:cNvCxnSpPr/>
          <p:nvPr/>
        </p:nvCxnSpPr>
        <p:spPr>
          <a:xfrm rot="10800000">
            <a:off x="3031732" y="331173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2" name="Google Shape;112;p19"/>
          <p:cNvCxnSpPr/>
          <p:nvPr/>
        </p:nvCxnSpPr>
        <p:spPr>
          <a:xfrm rot="10800000" flipH="1">
            <a:off x="1053150" y="3464125"/>
            <a:ext cx="630000" cy="532200"/>
          </a:xfrm>
          <a:prstGeom prst="straightConnector1">
            <a:avLst/>
          </a:prstGeom>
          <a:noFill/>
          <a:ln w="19050" cap="flat" cmpd="sng">
            <a:solidFill>
              <a:schemeClr val="accent5"/>
            </a:solidFill>
            <a:prstDash val="solid"/>
            <a:round/>
            <a:headEnd type="none" w="med" len="med"/>
            <a:tailEnd type="none" w="med" len="med"/>
          </a:ln>
        </p:spPr>
      </p:cxnSp>
      <p:cxnSp>
        <p:nvCxnSpPr>
          <p:cNvPr id="113" name="Google Shape;113;p19"/>
          <p:cNvCxnSpPr/>
          <p:nvPr/>
        </p:nvCxnSpPr>
        <p:spPr>
          <a:xfrm rot="10800000" flipH="1">
            <a:off x="3114350" y="1664263"/>
            <a:ext cx="722100" cy="642300"/>
          </a:xfrm>
          <a:prstGeom prst="straightConnector1">
            <a:avLst/>
          </a:prstGeom>
          <a:noFill/>
          <a:ln w="19050" cap="flat" cmpd="sng">
            <a:solidFill>
              <a:schemeClr val="accent5"/>
            </a:solidFill>
            <a:prstDash val="solid"/>
            <a:round/>
            <a:headEnd type="none" w="med" len="med"/>
            <a:tailEnd type="none" w="med" len="med"/>
          </a:ln>
        </p:spPr>
      </p:cxnSp>
      <p:cxnSp>
        <p:nvCxnSpPr>
          <p:cNvPr id="114" name="Google Shape;114;p19"/>
          <p:cNvCxnSpPr/>
          <p:nvPr/>
        </p:nvCxnSpPr>
        <p:spPr>
          <a:xfrm rot="10800000">
            <a:off x="5500982" y="178548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5" name="Google Shape;115;p19"/>
          <p:cNvCxnSpPr/>
          <p:nvPr/>
        </p:nvCxnSpPr>
        <p:spPr>
          <a:xfrm rot="10800000">
            <a:off x="7527532" y="3311735"/>
            <a:ext cx="545400" cy="486900"/>
          </a:xfrm>
          <a:prstGeom prst="straightConnector1">
            <a:avLst/>
          </a:prstGeom>
          <a:noFill/>
          <a:ln w="19050" cap="flat" cmpd="sng">
            <a:solidFill>
              <a:schemeClr val="accent5"/>
            </a:solidFill>
            <a:prstDash val="solid"/>
            <a:round/>
            <a:headEnd type="none" w="med" len="med"/>
            <a:tailEnd type="none" w="med" len="med"/>
          </a:ln>
        </p:spPr>
      </p:cxnSp>
      <p:cxnSp>
        <p:nvCxnSpPr>
          <p:cNvPr id="116" name="Google Shape;116;p19"/>
          <p:cNvCxnSpPr/>
          <p:nvPr/>
        </p:nvCxnSpPr>
        <p:spPr>
          <a:xfrm rot="10800000" flipH="1">
            <a:off x="5548950" y="3464125"/>
            <a:ext cx="630000" cy="532200"/>
          </a:xfrm>
          <a:prstGeom prst="straightConnector1">
            <a:avLst/>
          </a:prstGeom>
          <a:noFill/>
          <a:ln w="19050" cap="flat" cmpd="sng">
            <a:solidFill>
              <a:schemeClr val="accent5"/>
            </a:solidFill>
            <a:prstDash val="solid"/>
            <a:round/>
            <a:headEnd type="none" w="med" len="med"/>
            <a:tailEnd type="none" w="med" len="med"/>
          </a:ln>
        </p:spPr>
      </p:cxnSp>
      <p:cxnSp>
        <p:nvCxnSpPr>
          <p:cNvPr id="117" name="Google Shape;117;p19"/>
          <p:cNvCxnSpPr/>
          <p:nvPr/>
        </p:nvCxnSpPr>
        <p:spPr>
          <a:xfrm rot="10800000" flipH="1">
            <a:off x="7610150" y="1664263"/>
            <a:ext cx="722100" cy="642300"/>
          </a:xfrm>
          <a:prstGeom prst="straightConnector1">
            <a:avLst/>
          </a:prstGeom>
          <a:noFill/>
          <a:ln w="19050" cap="flat" cmpd="sng">
            <a:solidFill>
              <a:schemeClr val="accent5"/>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0"/>
          <p:cNvPicPr preferRelativeResize="0"/>
          <p:nvPr/>
        </p:nvPicPr>
        <p:blipFill rotWithShape="1">
          <a:blip r:embed="rId3">
            <a:alphaModFix/>
          </a:blip>
          <a:srcRect t="2760" b="3964"/>
          <a:stretch/>
        </p:blipFill>
        <p:spPr>
          <a:xfrm>
            <a:off x="1641100" y="0"/>
            <a:ext cx="56433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Pope Francis’ Key Takeaway #1</a:t>
            </a:r>
            <a:endParaRPr/>
          </a:p>
        </p:txBody>
      </p:sp>
      <p:sp>
        <p:nvSpPr>
          <p:cNvPr id="128" name="Google Shape;128;p2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“Here it is especially important to recognize the condition of </a:t>
            </a:r>
            <a:r>
              <a:rPr lang="en">
                <a:solidFill>
                  <a:schemeClr val="accent6"/>
                </a:solidFill>
              </a:rPr>
              <a:t>loneliness and abandonment</a:t>
            </a:r>
            <a:r>
              <a:rPr lang="en"/>
              <a:t>. This kind of cruelty can be overcome more easily than any other injustice, because – as the parable tells us – </a:t>
            </a:r>
            <a:r>
              <a:rPr lang="en">
                <a:solidFill>
                  <a:schemeClr val="accent6"/>
                </a:solidFill>
              </a:rPr>
              <a:t>it only takes a moment </a:t>
            </a:r>
            <a:r>
              <a:rPr lang="en"/>
              <a:t>of our attention, of being moved to compassion within us, in order </a:t>
            </a:r>
            <a:r>
              <a:rPr lang="en">
                <a:solidFill>
                  <a:schemeClr val="accent6"/>
                </a:solidFill>
              </a:rPr>
              <a:t>to eliminate it</a:t>
            </a:r>
            <a:r>
              <a:rPr lang="en"/>
              <a:t>. </a:t>
            </a:r>
            <a:endParaRPr/>
          </a:p>
          <a:p>
            <a:pPr marL="0" lvl="0" indent="0" algn="l" rtl="0">
              <a:spcBef>
                <a:spcPts val="1200"/>
              </a:spcBef>
              <a:spcAft>
                <a:spcPts val="1200"/>
              </a:spcAft>
              <a:buNone/>
            </a:pPr>
            <a:r>
              <a:rPr lang="en"/>
              <a:t>Two travellers, considered pious and religious, see the wounded man, yet fail to stop. The third passer-by, however, a Samaritan, a scorned foreigner, is moved with compassion and takes care of that stranger on the road, </a:t>
            </a:r>
            <a:r>
              <a:rPr lang="en">
                <a:solidFill>
                  <a:schemeClr val="accent6"/>
                </a:solidFill>
              </a:rPr>
              <a:t>treating him as a brother</a:t>
            </a:r>
            <a:r>
              <a:rPr lang="en"/>
              <a:t>. In doing so, without even thinking about it, </a:t>
            </a:r>
            <a:r>
              <a:rPr lang="en">
                <a:solidFill>
                  <a:schemeClr val="accent6"/>
                </a:solidFill>
              </a:rPr>
              <a:t>he makes a difference, he makes the world more fraternal</a:t>
            </a:r>
            <a:r>
              <a:rPr lang="en"/>
              <a:t>.”</a:t>
            </a:r>
            <a:endParaRPr/>
          </a:p>
        </p:txBody>
      </p:sp>
      <p:sp>
        <p:nvSpPr>
          <p:cNvPr id="129" name="Google Shape;129;p21"/>
          <p:cNvSpPr txBox="1">
            <a:spLocks noGrp="1"/>
          </p:cNvSpPr>
          <p:nvPr>
            <p:ph type="body" idx="1"/>
          </p:nvPr>
        </p:nvSpPr>
        <p:spPr>
          <a:xfrm>
            <a:off x="133800" y="4675175"/>
            <a:ext cx="8876400" cy="3858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1200"/>
              </a:spcAft>
              <a:buNone/>
            </a:pPr>
            <a:r>
              <a:rPr lang="en" sz="1000"/>
              <a:t>Pope Francis. “31th World Day of the Sick 2023 | Francis.” The Holy See, 10 January 2023, https://www.vatican.va/content/francesco/en/messages/sick/documents/20230110-giornata-malato.html. Accessed 12 January 2023.</a:t>
            </a:r>
            <a:endParaRPr sz="1000"/>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On-screen Show (16:9)</PresentationFormat>
  <Paragraphs>65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Playfair Display</vt:lpstr>
      <vt:lpstr>Arial</vt:lpstr>
      <vt:lpstr>Lato</vt:lpstr>
      <vt:lpstr>Blue &amp; Gold</vt:lpstr>
      <vt:lpstr>World Day of the Sick 2023</vt:lpstr>
      <vt:lpstr>Pope Francis’ Message </vt:lpstr>
      <vt:lpstr>THE GOOD SAMARITAN </vt:lpstr>
      <vt:lpstr>What are some characteristics  of a Good Samaritan?</vt:lpstr>
      <vt:lpstr>THINK PAIR SHARE</vt:lpstr>
      <vt:lpstr>PowerPoint Presentation</vt:lpstr>
      <vt:lpstr>In your groups, draw two mind maps and jot down how each person felt during this encounter.</vt:lpstr>
      <vt:lpstr>PowerPoint Presentation</vt:lpstr>
      <vt:lpstr>Pope Francis’ Key Takeaway #1</vt:lpstr>
      <vt:lpstr>BEING A GOOD SAMARITAN</vt:lpstr>
      <vt:lpstr>Pope Francis’ Key Takeaway #2</vt:lpstr>
      <vt:lpstr> HEALTHCARE WORKERS = GOOD SAMARITANS</vt:lpstr>
      <vt:lpstr>THANK YOU  CARDS</vt:lpstr>
      <vt:lpstr>PRAYER  INTENTIONS  FOR  HEALTHCARE WORKERS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Day of the Sick 2023</dc:title>
  <dc:creator>Julie Turenne-Maynard</dc:creator>
  <cp:lastModifiedBy>Julie Turenne-Maynard</cp:lastModifiedBy>
  <cp:revision>1</cp:revision>
  <dcterms:modified xsi:type="dcterms:W3CDTF">2023-01-20T16:17:08Z</dcterms:modified>
</cp:coreProperties>
</file>