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4" r:id="rId2"/>
    <p:sldId id="265" r:id="rId3"/>
    <p:sldId id="258" r:id="rId4"/>
    <p:sldId id="257" r:id="rId5"/>
    <p:sldId id="260" r:id="rId6"/>
    <p:sldId id="259" r:id="rId7"/>
    <p:sldId id="261" r:id="rId8"/>
    <p:sldId id="263" r:id="rId9"/>
    <p:sldId id="262" r:id="rId10"/>
    <p:sldId id="270" r:id="rId11"/>
    <p:sldId id="268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3" autoAdjust="0"/>
    <p:restoredTop sz="94627"/>
  </p:normalViewPr>
  <p:slideViewPr>
    <p:cSldViewPr snapToGrid="0" snapToObjects="1">
      <p:cViewPr varScale="1">
        <p:scale>
          <a:sx n="34" d="100"/>
          <a:sy n="34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June gr 12 grads didn’t have the grad they imagined; wedding season was hugely impacted as people changed plans to accommodate a group of 50</a:t>
            </a:r>
          </a:p>
          <a:p>
            <a:r>
              <a:rPr lang="en-US" dirty="0"/>
              <a:t>Loss of </a:t>
            </a:r>
            <a:r>
              <a:rPr lang="en-US" dirty="0" err="1"/>
              <a:t>favoiurite</a:t>
            </a:r>
            <a:r>
              <a:rPr lang="en-US" dirty="0"/>
              <a:t> restaurant, personal freedom, normalcy and dreams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1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events: my Best Friend at Work gets reassigned, my father moves from his assisted living into a PCH; or my kids hamster dies and the neighbours next door whom we trust and like move away and my hours at work are reduced. </a:t>
            </a:r>
          </a:p>
          <a:p>
            <a:r>
              <a:rPr lang="en-US" dirty="0"/>
              <a:t>Pandemic: </a:t>
            </a:r>
            <a:r>
              <a:rPr lang="en-US" dirty="0" err="1"/>
              <a:t>favourite</a:t>
            </a:r>
            <a:r>
              <a:rPr lang="en-US" dirty="0"/>
              <a:t> restaurant closes for good, your daughter can’t come home from Nova Scotia, Thanksgiving dinner, 65</a:t>
            </a:r>
            <a:r>
              <a:rPr lang="en-US" baseline="30000" dirty="0"/>
              <a:t>th</a:t>
            </a:r>
            <a:r>
              <a:rPr lang="en-US" dirty="0"/>
              <a:t> birthday celebration, high school graduation </a:t>
            </a:r>
          </a:p>
        </p:txBody>
      </p:sp>
    </p:spTree>
    <p:extLst>
      <p:ext uri="{BB962C8B-B14F-4D97-AF65-F5344CB8AC3E}">
        <p14:creationId xmlns:p14="http://schemas.microsoft.com/office/powerpoint/2010/main" val="392385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I complain when I know people who have things so much worse?</a:t>
            </a:r>
          </a:p>
          <a:p>
            <a:r>
              <a:rPr lang="en-US" dirty="0"/>
              <a:t>Denying our feelings doesn’t make us feel better. Imagine your finger just got slammed in the door…”that’s not so bad…Terry has a broken arm…that hurts way more”</a:t>
            </a:r>
          </a:p>
          <a:p>
            <a:r>
              <a:rPr lang="en-US" dirty="0"/>
              <a:t>Does this lessen the pain in the moment?</a:t>
            </a:r>
          </a:p>
          <a:p>
            <a:r>
              <a:rPr lang="en-US" dirty="0"/>
              <a:t>Silences us, shuts us down, says” you don’t have a right to feel …your feelings are wrong, invalid”…this isolates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Brené</a:t>
            </a:r>
            <a:r>
              <a:rPr lang="en-US" dirty="0"/>
              <a:t> Brown: the refugee is Syria doesn’t benefit more if you conserve your kindness only for her and withhold from your </a:t>
            </a:r>
            <a:r>
              <a:rPr lang="en-US" dirty="0" err="1"/>
              <a:t>neighbour</a:t>
            </a:r>
            <a:r>
              <a:rPr lang="en-US" dirty="0"/>
              <a:t> who’s going thru a divorce</a:t>
            </a:r>
          </a:p>
        </p:txBody>
      </p:sp>
    </p:spTree>
    <p:extLst>
      <p:ext uri="{BB962C8B-B14F-4D97-AF65-F5344CB8AC3E}">
        <p14:creationId xmlns:p14="http://schemas.microsoft.com/office/powerpoint/2010/main" val="186310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h.ca/" TargetMode="External"/><Relationship Id="rId2" Type="http://schemas.openxmlformats.org/officeDocument/2006/relationships/hyperlink" Target="http://www.virtualhospice.c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gyFub7IuoJQ" TargetMode="External"/><Relationship Id="rId5" Type="http://schemas.openxmlformats.org/officeDocument/2006/relationships/hyperlink" Target="http://www.covid19.providenceheatlhcare.org/" TargetMode="External"/><Relationship Id="rId4" Type="http://schemas.openxmlformats.org/officeDocument/2006/relationships/hyperlink" Target="http://www.albertahealthservices.c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B01A28-9523-C944-AF2D-140CC4D8CDE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7814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1DA7B-33F2-A949-A909-115913A21B20}"/>
              </a:ext>
            </a:extLst>
          </p:cNvPr>
          <p:cNvSpPr txBox="1"/>
          <p:nvPr/>
        </p:nvSpPr>
        <p:spPr>
          <a:xfrm>
            <a:off x="13768251" y="12195443"/>
            <a:ext cx="809897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Anne </a:t>
            </a:r>
            <a:r>
              <a:rPr lang="en-US" dirty="0" err="1"/>
              <a:t>Whitford</a:t>
            </a:r>
            <a:r>
              <a:rPr lang="en-US" dirty="0"/>
              <a:t>-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Fast and Lynn Granke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November 4, 2020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5557807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694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024" y="960120"/>
            <a:ext cx="22475952" cy="1179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67FD58-1F87-4C3F-87BB-118DBA2C9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3700" y="1286934"/>
            <a:ext cx="8356599" cy="111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809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8" y="896110"/>
            <a:ext cx="6828740" cy="760251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80AE12-A65B-E645-948E-C3EE4440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1463038"/>
            <a:ext cx="5690382" cy="64751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7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6" y="8838454"/>
            <a:ext cx="6828738" cy="39597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9206" y="896110"/>
            <a:ext cx="15376950" cy="1190549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248E2-A17F-D64C-9353-90DA1BAA6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9418" y="1373724"/>
            <a:ext cx="14075182" cy="10950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Canadian Grief Alliance can be found at </a:t>
            </a: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www.virtualhospice.ca</a:t>
            </a:r>
            <a:endParaRPr lang="en-US" sz="5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Centre for Addiction and Mental Health, </a:t>
            </a: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www.camh.ca</a:t>
            </a:r>
            <a:endParaRPr lang="en-US" sz="5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medical professionals: </a:t>
            </a: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www.albertahealthservices.ca</a:t>
            </a:r>
            <a:endParaRPr lang="en-US" sz="5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Memorial Service, Providence </a:t>
            </a:r>
            <a:r>
              <a:rPr lang="en-US" sz="5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Heatlhcare</a:t>
            </a: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BC, </a:t>
            </a: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www.covid19.providenceheatlhcare.org</a:t>
            </a:r>
            <a:endParaRPr lang="en-US" sz="5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Frozen - The Next Right Thing Song: </a:t>
            </a:r>
            <a:r>
              <a:rPr lang="en-US" sz="5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https://youtu.be/gyFub7IuoJQ</a:t>
            </a:r>
            <a:endParaRPr lang="en-US" sz="5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729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D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13732" y="960120"/>
            <a:ext cx="10916244" cy="1179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91CC6-9FC6-5041-91AF-B422535DE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8" b="4635"/>
          <a:stretch/>
        </p:blipFill>
        <p:spPr>
          <a:xfrm>
            <a:off x="12796571" y="6720840"/>
            <a:ext cx="10388833" cy="481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024" y="960120"/>
            <a:ext cx="10916242" cy="1179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E8F97-9B33-4123-A1F0-5CDF54B5B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07"/>
          <a:stretch/>
        </p:blipFill>
        <p:spPr>
          <a:xfrm>
            <a:off x="1170876" y="2179320"/>
            <a:ext cx="10699390" cy="93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091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8" y="896110"/>
            <a:ext cx="6828740" cy="760251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27CCE9-D63A-9C4B-AFE5-C12E919F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1463038"/>
            <a:ext cx="5690382" cy="64751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7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Grief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6" y="8838454"/>
            <a:ext cx="6828738" cy="39597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9206" y="896110"/>
            <a:ext cx="15376950" cy="1190549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ECE5E-8D9A-DA49-801A-400B4EA427E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759418" y="1373724"/>
            <a:ext cx="14075182" cy="10950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normal and natural reaction to any type of loss</a:t>
            </a: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Grief is normal and we all grieve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4054972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8" y="896110"/>
            <a:ext cx="6828740" cy="760251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5" name="Anticipatory Grief"/>
          <p:cNvSpPr txBox="1">
            <a:spLocks noGrp="1"/>
          </p:cNvSpPr>
          <p:nvPr>
            <p:ph type="title"/>
          </p:nvPr>
        </p:nvSpPr>
        <p:spPr>
          <a:xfrm>
            <a:off x="1554480" y="1463038"/>
            <a:ext cx="5690382" cy="647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7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Anticipatory Grief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6" y="8838454"/>
            <a:ext cx="6828738" cy="39597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9206" y="896110"/>
            <a:ext cx="15376950" cy="1190549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his occurs prior to,the actual event or loss. As a loved one is dying we begin anticipating life without them;imagining, anticipating our grief."/>
          <p:cNvSpPr txBox="1">
            <a:spLocks noGrp="1"/>
          </p:cNvSpPr>
          <p:nvPr>
            <p:ph type="body" sz="quarter" idx="1"/>
          </p:nvPr>
        </p:nvSpPr>
        <p:spPr>
          <a:xfrm>
            <a:off x="8759418" y="1373724"/>
            <a:ext cx="14075182" cy="1095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occurs prior to the actual event or loss. 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Pre-Pandemic</a:t>
            </a: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 a loved one is dying, we begin anticipating/imagining life without them; anticipating our grief.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Pandemic</a:t>
            </a: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anticipating future losses; will my PPE protect me?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I lose my job?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if my child gets sick? I won't be able to go to work? How will I pay the bills?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if we’re in code red during the holidays and we can’t gather as a family?</a:t>
            </a:r>
          </a:p>
        </p:txBody>
      </p:sp>
      <p:sp>
        <p:nvSpPr>
          <p:cNvPr id="127" name="Rectangle"/>
          <p:cNvSpPr txBox="1"/>
          <p:nvPr/>
        </p:nvSpPr>
        <p:spPr>
          <a:xfrm>
            <a:off x="3713162" y="6229350"/>
            <a:ext cx="21005801" cy="193833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 marL="685800" indent="-685800" algn="l">
              <a:spcBef>
                <a:spcPts val="5900"/>
              </a:spcBef>
              <a:buSzPct val="125000"/>
              <a:buFont typeface="Arial" panose="020B0604020202020204" pitchFamily="34" charset="0"/>
              <a:buChar char="•"/>
              <a:defRPr sz="4800" b="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8" y="896110"/>
            <a:ext cx="6828740" cy="760251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2" name="Disenfranchised or Ambiguous Grief"/>
          <p:cNvSpPr txBox="1">
            <a:spLocks noGrp="1"/>
          </p:cNvSpPr>
          <p:nvPr>
            <p:ph type="title"/>
          </p:nvPr>
        </p:nvSpPr>
        <p:spPr>
          <a:xfrm>
            <a:off x="1554480" y="1463038"/>
            <a:ext cx="5690382" cy="647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718184">
              <a:defRPr sz="9744"/>
            </a:lvl1pPr>
          </a:lstStyle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5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Disenfranchised or Ambiguous Grief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6" y="8838454"/>
            <a:ext cx="6828738" cy="39597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9206" y="896110"/>
            <a:ext cx="15376950" cy="1190549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Not validated by society , not acknowledged as a significant loss…"/>
          <p:cNvSpPr txBox="1">
            <a:spLocks noGrp="1"/>
          </p:cNvSpPr>
          <p:nvPr>
            <p:ph type="body" idx="1"/>
          </p:nvPr>
        </p:nvSpPr>
        <p:spPr>
          <a:xfrm>
            <a:off x="8759418" y="1373724"/>
            <a:ext cx="14075182" cy="1095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12750" indent="-228600" defTabSz="914400" rtl="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120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validated by society , not acknowledged as a significant loss</a:t>
            </a:r>
          </a:p>
          <a:p>
            <a:pPr marL="412750" indent="-228600" defTabSz="914400" rtl="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120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loss may not be a death: loss of a child placed for adoption, foster care for example.</a:t>
            </a:r>
          </a:p>
          <a:p>
            <a:pPr marL="412750" indent="-228600" defTabSz="914400" rtl="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120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Grief that has no obvious, recognizable source. Not something we officially mourn. </a:t>
            </a:r>
          </a:p>
          <a:p>
            <a:pPr marL="412750" indent="-228600" defTabSz="914400" rtl="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120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rituals or acknowledgment. ( no sympathy card for this one!)</a:t>
            </a:r>
          </a:p>
          <a:p>
            <a:pPr marL="412750" indent="-228600" defTabSz="914400" rtl="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120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Unacknowledged feelings lead to feeling unsettled</a:t>
            </a:r>
          </a:p>
          <a:p>
            <a:pPr marL="412750" indent="-228600" defTabSz="914400" rtl="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120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trivialized or minimized</a:t>
            </a:r>
          </a:p>
          <a:p>
            <a:pPr marL="412750" indent="-228600" defTabSz="914400" rtl="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120"/>
            </a:pP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Pre-Pandemic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relative who is living with addictions with whom we have minimal contact; not deceased and not part of our life. Having a family member with dementia</a:t>
            </a:r>
          </a:p>
          <a:p>
            <a:pPr marL="412750" indent="-228600" defTabSz="914400" rtl="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120"/>
            </a:pP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Pandemic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losing our confidence in terms of the future, loss of a sense of control over our life.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8" y="896110"/>
            <a:ext cx="6828740" cy="760251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3" name="Cumulative Grief/Hidden Grief"/>
          <p:cNvSpPr txBox="1">
            <a:spLocks noGrp="1"/>
          </p:cNvSpPr>
          <p:nvPr>
            <p:ph type="title"/>
          </p:nvPr>
        </p:nvSpPr>
        <p:spPr>
          <a:xfrm>
            <a:off x="1554480" y="1463038"/>
            <a:ext cx="5690382" cy="647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7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Cumulative Grief/Hidden Grief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6" y="8838454"/>
            <a:ext cx="6828738" cy="39597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9206" y="896110"/>
            <a:ext cx="15376950" cy="1190549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he grief of a thousand cuts. Cut upon cut; Pain piled on pain; fear on fear; .…"/>
          <p:cNvSpPr txBox="1">
            <a:spLocks noGrp="1"/>
          </p:cNvSpPr>
          <p:nvPr>
            <p:ph type="body" idx="1"/>
          </p:nvPr>
        </p:nvSpPr>
        <p:spPr>
          <a:xfrm>
            <a:off x="8759418" y="1373724"/>
            <a:ext cx="14075182" cy="1095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grief of a thousand cuts. Cut upon cut; Pain piled on pain; fear on fear.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Persistent, ongoing, cumulative. Losses of all sizes can build up and lead to a person feeling overwhelmed. 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Normally, a single event of grief or even 2 or 3 can be managed.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Pandemic: the ongoing frequency and accumulation of losses creates feelings of sadness, powerlessness, disorientation, anxiety and depression.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llective Grief"/>
          <p:cNvSpPr txBox="1">
            <a:spLocks noGrp="1"/>
          </p:cNvSpPr>
          <p:nvPr>
            <p:ph type="title"/>
          </p:nvPr>
        </p:nvSpPr>
        <p:spPr>
          <a:xfrm>
            <a:off x="9930860" y="1258536"/>
            <a:ext cx="13172982" cy="2572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Collective Grief</a:t>
            </a:r>
          </a:p>
        </p:txBody>
      </p:sp>
      <p:sp>
        <p:nvSpPr>
          <p:cNvPr id="131" name="Grief felt by a collective group such as a community, society or nation as a result of an event such as a war, natural disaster, terrorist attack, death of a public figure, or any other event leading to mass casualties or national tragedy."/>
          <p:cNvSpPr txBox="1">
            <a:spLocks noGrp="1"/>
          </p:cNvSpPr>
          <p:nvPr>
            <p:ph type="body" sz="quarter" idx="1"/>
          </p:nvPr>
        </p:nvSpPr>
        <p:spPr>
          <a:xfrm>
            <a:off x="9930862" y="4876800"/>
            <a:ext cx="13172978" cy="757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792479">
              <a:defRPr sz="5184"/>
            </a:lvl1pPr>
          </a:lstStyle>
          <a:p>
            <a:pPr marL="685800"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Grief felt by a collective group such as a community, society or nation as a result of an event such as a war, natural disaster, terrorist attack, death of a public figure, or any other event leading to mass casualties or national tragedy.</a:t>
            </a:r>
            <a:b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Pre-Pandemic: Humboldt, Remembrance Day</a:t>
            </a:r>
            <a:b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Pandemic: the Pandemic</a:t>
            </a: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9" name="84501AF2-D564-49FF-95E5-83409B4EE407-L0-001.jpeg" descr="84501AF2-D564-49FF-95E5-83409B4EE407-L0-001.jpeg"/>
          <p:cNvPicPr>
            <a:picLocks noGrp="1" noChangeAspect="1"/>
          </p:cNvPicPr>
          <p:nvPr>
            <p:ph type="pic" idx="21"/>
          </p:nvPr>
        </p:nvPicPr>
        <p:blipFill rotWithShape="1">
          <a:blip r:embed="rId2"/>
          <a:srcRect l="19634" r="26461"/>
          <a:stretch/>
        </p:blipFill>
        <p:spPr>
          <a:xfrm>
            <a:off x="20" y="10"/>
            <a:ext cx="9271162" cy="13715990"/>
          </a:xfrm>
          <a:prstGeom prst="rect">
            <a:avLst/>
          </a:prstGeom>
          <a:effectLst/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61868" y="4230234"/>
            <a:ext cx="12618720" cy="0"/>
          </a:xfrm>
          <a:prstGeom prst="line">
            <a:avLst/>
          </a:prstGeom>
          <a:ln w="19050">
            <a:solidFill>
              <a:srgbClr val="C2B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8" y="896110"/>
            <a:ext cx="6828740" cy="760251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6" name="Comparative Suffering"/>
          <p:cNvSpPr txBox="1">
            <a:spLocks noGrp="1"/>
          </p:cNvSpPr>
          <p:nvPr>
            <p:ph type="title"/>
          </p:nvPr>
        </p:nvSpPr>
        <p:spPr>
          <a:xfrm>
            <a:off x="1554480" y="1463038"/>
            <a:ext cx="5690382" cy="647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7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Comparative Suffering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6" y="8838454"/>
            <a:ext cx="6828738" cy="39597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9206" y="896110"/>
            <a:ext cx="15376950" cy="1190549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ompared to your suffering....mine is nothing…"/>
          <p:cNvSpPr txBox="1">
            <a:spLocks noGrp="1"/>
          </p:cNvSpPr>
          <p:nvPr>
            <p:ph type="body" idx="1"/>
          </p:nvPr>
        </p:nvSpPr>
        <p:spPr>
          <a:xfrm>
            <a:off x="8759418" y="2790409"/>
            <a:ext cx="14691894" cy="10950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Comparative suffering is seeing one’s suffering in light  of other people’s pain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to your suffering....mine is nothing…</a:t>
            </a:r>
            <a:b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 it still hurts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Ranking our suffering results in denying our feelings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Comparative suffering silences us, shuts us down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top of our grief and sadness, comparing our suffering adds anger, fear, worry, withdrawal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is pain; everyone deserves to feel their feelings</a:t>
            </a:r>
          </a:p>
          <a:p>
            <a:pPr marL="0"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8" y="896110"/>
            <a:ext cx="6828740" cy="760251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6" y="8838454"/>
            <a:ext cx="6828738" cy="39597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9206" y="896110"/>
            <a:ext cx="15376950" cy="1190549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FFF9C-B1D2-6543-8210-626FD224F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556" y="2765742"/>
            <a:ext cx="14075182" cy="10950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Pre-Pandemic</a:t>
            </a: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I‘m in the midst of a divorce and ugly custody battle but  can’t complain, my friend lost her job and was just diagnosed with breast cancer!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Pandemic</a:t>
            </a:r>
            <a:r>
              <a:rPr lang="en-US" sz="5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I’m very tired and frustrated with home schooling my 4 kids and trying to work from home and the house is an upside-down mess with us all home…and did I mention I still have to cook and clean each day?! But I can’t complain, I still have a job and my family is healthy so far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5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5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76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6422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24383996" cy="13716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9" name="Feeling our feelings ...keeping perspective remembering that “perspective is a function of experience.”"/>
          <p:cNvSpPr txBox="1">
            <a:spLocks noGrp="1"/>
          </p:cNvSpPr>
          <p:nvPr>
            <p:ph type="title"/>
          </p:nvPr>
        </p:nvSpPr>
        <p:spPr>
          <a:xfrm>
            <a:off x="883918" y="3081567"/>
            <a:ext cx="7338322" cy="7505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62280">
              <a:defRPr sz="6272"/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Feeling our feelings ...keeping perspective remembering that “perspective is a function of experience.”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Brené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Brown</a:t>
            </a:r>
          </a:p>
        </p:txBody>
      </p:sp>
      <p:sp>
        <p:nvSpPr>
          <p:cNvPr id="140" name="- Brené Brown ( mother in the Er with kid with stitches)…"/>
          <p:cNvSpPr txBox="1">
            <a:spLocks noGrp="1"/>
          </p:cNvSpPr>
          <p:nvPr>
            <p:ph type="body" idx="1"/>
          </p:nvPr>
        </p:nvSpPr>
        <p:spPr>
          <a:xfrm>
            <a:off x="12181148" y="1603732"/>
            <a:ext cx="10612168" cy="1046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As adults we model the expression of feelings. We give permission for our children and others to feel their feelings and set them in perspective 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Allow our feelings expression AND keep our struggles in perspective</a:t>
            </a: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Compassion for ourselves and each other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uiExpand="1" build="p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921</Words>
  <Application>Microsoft Office PowerPoint</Application>
  <PresentationFormat>Custom</PresentationFormat>
  <Paragraphs>59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Helvetica Neue</vt:lpstr>
      <vt:lpstr>Helvetica Neue Light</vt:lpstr>
      <vt:lpstr>Helvetica Neue Medium</vt:lpstr>
      <vt:lpstr>White</vt:lpstr>
      <vt:lpstr>PowerPoint Presentation</vt:lpstr>
      <vt:lpstr>Grief</vt:lpstr>
      <vt:lpstr>Anticipatory Grief</vt:lpstr>
      <vt:lpstr>Disenfranchised or Ambiguous Grief</vt:lpstr>
      <vt:lpstr>Cumulative Grief/Hidden Grief</vt:lpstr>
      <vt:lpstr>Collective Grief</vt:lpstr>
      <vt:lpstr>Comparative Suffering</vt:lpstr>
      <vt:lpstr>PowerPoint Presentation</vt:lpstr>
      <vt:lpstr>Feeling our feelings ...keeping perspective remembering that “perspective is a function of experience.”  - Brené Brown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Turenne-Maynard</dc:creator>
  <cp:lastModifiedBy>Julie Turenne-Maynard</cp:lastModifiedBy>
  <cp:revision>1</cp:revision>
  <dcterms:created xsi:type="dcterms:W3CDTF">2020-11-04T19:07:36Z</dcterms:created>
  <dcterms:modified xsi:type="dcterms:W3CDTF">2020-11-04T19:11:27Z</dcterms:modified>
</cp:coreProperties>
</file>